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tadata" ContentType="application/binary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1" r:id="rId5"/>
    <p:sldId id="262" r:id="rId6"/>
  </p:sldIdLst>
  <p:sldSz cx="12192000" cy="6858000"/>
  <p:notesSz cx="6858000" cy="9144000"/>
  <p:embeddedFontLst>
    <p:embeddedFont>
      <p:font typeface="Calibri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jMZc1IGteRdLpAm/pD78FYyyhW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90" y="-5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0" name="Google Shape;18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9" name="Google Shape;18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7" name="Google Shape;19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4" name="Google Shape;22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Obje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cção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Duplo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e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"/>
          <p:cNvSpPr txBox="1">
            <a:spLocks noGrp="1"/>
          </p:cNvSpPr>
          <p:nvPr>
            <p:ph type="title"/>
          </p:nvPr>
        </p:nvSpPr>
        <p:spPr>
          <a:xfrm>
            <a:off x="838201" y="182286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b="1"/>
              <a:t>PEBI</a:t>
            </a:r>
            <a:r>
              <a:rPr lang="en-US"/>
              <a:t> – Programa Escolas Bilingues</a:t>
            </a:r>
            <a:br>
              <a:rPr lang="en-US"/>
            </a:br>
            <a:r>
              <a:rPr lang="en-US"/>
              <a:t>(parceria DGE e British Council)</a:t>
            </a:r>
            <a:br>
              <a:rPr lang="en-US"/>
            </a:br>
            <a:endParaRPr/>
          </a:p>
        </p:txBody>
      </p:sp>
      <p:sp>
        <p:nvSpPr>
          <p:cNvPr id="183" name="Google Shape;183;p2"/>
          <p:cNvSpPr txBox="1"/>
          <p:nvPr/>
        </p:nvSpPr>
        <p:spPr>
          <a:xfrm>
            <a:off x="911087" y="38570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5000" lnSpcReduction="2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 sz="5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CLIL </a:t>
            </a: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Content Language Integrated Learning</a:t>
            </a:r>
            <a:b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4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4" name="Google Shape;184;p2" descr="https://www.dge.mec.pt/sites/default/files/Projetos_Curriculares/Linguas/Ensino_Bilingue/imagens/programa_escolas_bilingues_not_2018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45319" y="1722783"/>
            <a:ext cx="2380488" cy="977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2" descr="Corso di metodologia &quot;CLIL&quot; al Liceo Scientifico &quot;Pollione&quot; di Avezzano ..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432234" y="3607229"/>
            <a:ext cx="2006644" cy="14350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2" descr="Text&#10;&#10;Description automatically generated with medium confidenc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00878" y="211827"/>
            <a:ext cx="1708338" cy="787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C:\Users\Utilizador\Downloads\clilpebi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765792" y="299089"/>
            <a:ext cx="1706886" cy="8926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"/>
          <p:cNvSpPr txBox="1">
            <a:spLocks noGrp="1"/>
          </p:cNvSpPr>
          <p:nvPr>
            <p:ph type="title"/>
          </p:nvPr>
        </p:nvSpPr>
        <p:spPr>
          <a:xfrm>
            <a:off x="1158372" y="797676"/>
            <a:ext cx="10515600" cy="1026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rgbClr val="0070C0"/>
                </a:solidFill>
              </a:rPr>
              <a:t>O </a:t>
            </a:r>
            <a:r>
              <a:rPr lang="en-US" b="1" dirty="0" err="1">
                <a:solidFill>
                  <a:srgbClr val="0070C0"/>
                </a:solidFill>
              </a:rPr>
              <a:t>que</a:t>
            </a:r>
            <a:r>
              <a:rPr lang="en-US" b="1" dirty="0">
                <a:solidFill>
                  <a:srgbClr val="0070C0"/>
                </a:solidFill>
              </a:rPr>
              <a:t> é CLIL?</a:t>
            </a:r>
            <a:endParaRPr b="1" dirty="0">
              <a:solidFill>
                <a:srgbClr val="0070C0"/>
              </a:solidFill>
            </a:endParaRPr>
          </a:p>
        </p:txBody>
      </p:sp>
      <p:sp>
        <p:nvSpPr>
          <p:cNvPr id="192" name="Google Shape;192;p3"/>
          <p:cNvSpPr txBox="1">
            <a:spLocks noGrp="1"/>
          </p:cNvSpPr>
          <p:nvPr>
            <p:ph type="body" idx="1"/>
          </p:nvPr>
        </p:nvSpPr>
        <p:spPr>
          <a:xfrm>
            <a:off x="824948" y="1696283"/>
            <a:ext cx="10515600" cy="2560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 dirty="0" smtClean="0"/>
              <a:t>- CLIL </a:t>
            </a:r>
            <a:r>
              <a:rPr lang="en-US" sz="3200" dirty="0"/>
              <a:t>é </a:t>
            </a:r>
            <a:r>
              <a:rPr lang="en-US" sz="3200" dirty="0" err="1"/>
              <a:t>uma</a:t>
            </a:r>
            <a:r>
              <a:rPr lang="en-US" sz="3200" dirty="0"/>
              <a:t> </a:t>
            </a:r>
            <a:r>
              <a:rPr lang="en-US" sz="3200" b="1" dirty="0" err="1"/>
              <a:t>abordagem</a:t>
            </a:r>
            <a:r>
              <a:rPr lang="en-US" sz="3200" b="1" dirty="0"/>
              <a:t> </a:t>
            </a:r>
            <a:r>
              <a:rPr lang="en-US" sz="3200" b="1" dirty="0" err="1"/>
              <a:t>educativa</a:t>
            </a:r>
            <a:r>
              <a:rPr lang="en-US" sz="3200" b="1" dirty="0"/>
              <a:t> de </a:t>
            </a:r>
            <a:r>
              <a:rPr lang="en-US" sz="3200" b="1" dirty="0" err="1"/>
              <a:t>duplo</a:t>
            </a:r>
            <a:r>
              <a:rPr lang="en-US" sz="3200" b="1" dirty="0"/>
              <a:t> </a:t>
            </a:r>
            <a:r>
              <a:rPr lang="en-US" sz="3200" b="1" dirty="0" err="1" smtClean="0"/>
              <a:t>enfoque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b="1" dirty="0" smtClean="0"/>
              <a:t>A</a:t>
            </a:r>
            <a:r>
              <a:rPr lang="en-US" sz="2800" b="1" dirty="0" smtClean="0"/>
              <a:t> </a:t>
            </a:r>
            <a:r>
              <a:rPr lang="en-US" sz="2800" b="1" dirty="0" err="1"/>
              <a:t>atenção</a:t>
            </a:r>
            <a:r>
              <a:rPr lang="en-US" sz="2800" b="1" dirty="0"/>
              <a:t> </a:t>
            </a:r>
            <a:r>
              <a:rPr lang="en-US" sz="2800" b="1" dirty="0" err="1"/>
              <a:t>não</a:t>
            </a:r>
            <a:r>
              <a:rPr lang="en-US" sz="2800" b="1" dirty="0"/>
              <a:t> se </a:t>
            </a:r>
            <a:r>
              <a:rPr lang="en-US" sz="2800" b="1" dirty="0" err="1"/>
              <a:t>centra</a:t>
            </a:r>
            <a:r>
              <a:rPr lang="en-US" sz="2800" b="1" dirty="0"/>
              <a:t> </a:t>
            </a:r>
            <a:r>
              <a:rPr lang="en-US" sz="2800" b="1" dirty="0" err="1"/>
              <a:t>apenas</a:t>
            </a:r>
            <a:r>
              <a:rPr lang="en-US" sz="2800" b="1" dirty="0"/>
              <a:t> no </a:t>
            </a:r>
            <a:r>
              <a:rPr lang="en-US" sz="2800" b="1" dirty="0" err="1"/>
              <a:t>conteúdo</a:t>
            </a:r>
            <a:r>
              <a:rPr lang="en-US" sz="2800" b="1" dirty="0"/>
              <a:t>, </a:t>
            </a:r>
            <a:r>
              <a:rPr lang="en-US" sz="2800" b="1" dirty="0" err="1"/>
              <a:t>nem</a:t>
            </a:r>
            <a:r>
              <a:rPr lang="en-US" sz="2800" b="1" dirty="0"/>
              <a:t> </a:t>
            </a:r>
            <a:r>
              <a:rPr lang="en-US" sz="2800" b="1" dirty="0" err="1"/>
              <a:t>apenas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língua</a:t>
            </a:r>
            <a:r>
              <a:rPr lang="en-US" sz="2800" dirty="0"/>
              <a:t>. </a:t>
            </a:r>
            <a:r>
              <a:rPr lang="en-US" sz="2800" dirty="0" err="1"/>
              <a:t>Cada</a:t>
            </a:r>
            <a:r>
              <a:rPr lang="en-US" sz="2800" dirty="0"/>
              <a:t> um </a:t>
            </a:r>
            <a:r>
              <a:rPr lang="en-US" sz="2800" dirty="0" err="1"/>
              <a:t>está</a:t>
            </a:r>
            <a:r>
              <a:rPr lang="en-US" sz="2800" dirty="0"/>
              <a:t> </a:t>
            </a:r>
            <a:r>
              <a:rPr lang="en-US" sz="2800" dirty="0" err="1"/>
              <a:t>interligado</a:t>
            </a:r>
            <a:r>
              <a:rPr lang="en-US" sz="2800" dirty="0"/>
              <a:t>, </a:t>
            </a:r>
            <a:r>
              <a:rPr lang="en-US" sz="2800" dirty="0" err="1"/>
              <a:t>mesmo</a:t>
            </a:r>
            <a:r>
              <a:rPr lang="en-US" sz="2800" dirty="0"/>
              <a:t> </a:t>
            </a:r>
            <a:r>
              <a:rPr lang="en-US" sz="2800" dirty="0" err="1"/>
              <a:t>que</a:t>
            </a:r>
            <a:r>
              <a:rPr lang="en-US" sz="2800" dirty="0"/>
              <a:t> a </a:t>
            </a:r>
            <a:r>
              <a:rPr lang="en-US" sz="2800" dirty="0" err="1"/>
              <a:t>ênfase</a:t>
            </a:r>
            <a:r>
              <a:rPr lang="en-US" sz="2800" dirty="0"/>
              <a:t> </a:t>
            </a:r>
            <a:r>
              <a:rPr lang="en-US" sz="2800" dirty="0" err="1"/>
              <a:t>seja</a:t>
            </a:r>
            <a:r>
              <a:rPr lang="en-US" sz="2800" dirty="0"/>
              <a:t> </a:t>
            </a:r>
            <a:r>
              <a:rPr lang="en-US" sz="2800" dirty="0" err="1"/>
              <a:t>maior</a:t>
            </a:r>
            <a:r>
              <a:rPr lang="en-US" sz="2800" dirty="0"/>
              <a:t> num </a:t>
            </a:r>
            <a:r>
              <a:rPr lang="en-US" sz="2800" dirty="0" err="1"/>
              <a:t>ou</a:t>
            </a:r>
            <a:r>
              <a:rPr lang="en-US" sz="2800" dirty="0"/>
              <a:t> </a:t>
            </a:r>
            <a:r>
              <a:rPr lang="en-US" sz="2800" dirty="0" err="1"/>
              <a:t>noutro</a:t>
            </a:r>
            <a:r>
              <a:rPr lang="en-US" sz="2800" dirty="0"/>
              <a:t> num </a:t>
            </a:r>
            <a:r>
              <a:rPr lang="en-US" sz="2800" dirty="0" err="1"/>
              <a:t>determinado</a:t>
            </a:r>
            <a:r>
              <a:rPr lang="en-US" sz="2800" dirty="0"/>
              <a:t> </a:t>
            </a:r>
            <a:r>
              <a:rPr lang="en-US" sz="2800" dirty="0" err="1" smtClean="0"/>
              <a:t>momento</a:t>
            </a:r>
            <a:r>
              <a:rPr lang="en-US" sz="2800" dirty="0" smtClean="0"/>
              <a:t>.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Tx/>
              <a:buChar char="-"/>
            </a:pPr>
            <a:r>
              <a:rPr lang="en-US" dirty="0" smtClean="0"/>
              <a:t> </a:t>
            </a:r>
            <a:r>
              <a:rPr lang="pt-PT" dirty="0" smtClean="0"/>
              <a:t>CLIL </a:t>
            </a:r>
            <a:r>
              <a:rPr lang="pt-PT" dirty="0" smtClean="0"/>
              <a:t>= </a:t>
            </a:r>
            <a:r>
              <a:rPr lang="pt-PT" dirty="0" err="1" smtClean="0"/>
              <a:t>Teaching</a:t>
            </a:r>
            <a:r>
              <a:rPr lang="pt-PT" dirty="0" smtClean="0"/>
              <a:t> THROUGH </a:t>
            </a:r>
            <a:r>
              <a:rPr lang="pt-PT" dirty="0" err="1" smtClean="0"/>
              <a:t>English</a:t>
            </a:r>
            <a:r>
              <a:rPr lang="pt-PT" dirty="0" smtClean="0"/>
              <a:t> – o inglês é utilizado como ferramenta para ensinar o conteúdo da disciplina.</a:t>
            </a:r>
          </a:p>
          <a:p>
            <a:pPr>
              <a:buNone/>
            </a:pPr>
            <a:r>
              <a:rPr lang="pt-PT" dirty="0" smtClean="0"/>
              <a:t/>
            </a:r>
            <a:br>
              <a:rPr lang="pt-PT" dirty="0" smtClean="0"/>
            </a:br>
            <a:endParaRPr dirty="0"/>
          </a:p>
        </p:txBody>
      </p:sp>
      <p:sp>
        <p:nvSpPr>
          <p:cNvPr id="193" name="Google Shape;193;p3"/>
          <p:cNvSpPr txBox="1"/>
          <p:nvPr/>
        </p:nvSpPr>
        <p:spPr>
          <a:xfrm>
            <a:off x="8647146" y="6397259"/>
            <a:ext cx="2904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Coyle, Hood &amp; Marsh (2010)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Google Shape;186;p2" descr="Text&#10;&#10;Description automatically generated with medium confide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0878" y="211827"/>
            <a:ext cx="1708338" cy="787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C:\Users\Utilizador\Downloads\clilpebi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65792" y="299089"/>
            <a:ext cx="1706886" cy="8926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4"/>
          <p:cNvSpPr txBox="1">
            <a:spLocks noGrp="1"/>
          </p:cNvSpPr>
          <p:nvPr>
            <p:ph type="title"/>
          </p:nvPr>
        </p:nvSpPr>
        <p:spPr>
          <a:xfrm>
            <a:off x="892791" y="59713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n-US" b="1" dirty="0" err="1">
                <a:solidFill>
                  <a:srgbClr val="0070C0"/>
                </a:solidFill>
              </a:rPr>
              <a:t>Aprendizagem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integrada</a:t>
            </a:r>
            <a:endParaRPr dirty="0"/>
          </a:p>
        </p:txBody>
      </p:sp>
      <p:sp>
        <p:nvSpPr>
          <p:cNvPr id="200" name="Google Shape;200;p4"/>
          <p:cNvSpPr txBox="1">
            <a:spLocks noGrp="1"/>
          </p:cNvSpPr>
          <p:nvPr>
            <p:ph type="body" idx="1"/>
          </p:nvPr>
        </p:nvSpPr>
        <p:spPr>
          <a:xfrm>
            <a:off x="797257" y="157996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3500" dirty="0"/>
              <a:t>Num </a:t>
            </a:r>
            <a:r>
              <a:rPr lang="en-US" sz="3500" dirty="0" err="1"/>
              <a:t>mundo</a:t>
            </a:r>
            <a:r>
              <a:rPr lang="en-US" sz="3500" dirty="0"/>
              <a:t> </a:t>
            </a:r>
            <a:r>
              <a:rPr lang="en-US" sz="3500" dirty="0" err="1"/>
              <a:t>integrado</a:t>
            </a:r>
            <a:r>
              <a:rPr lang="en-US" sz="3500" dirty="0"/>
              <a:t>, a </a:t>
            </a:r>
            <a:r>
              <a:rPr lang="en-US" sz="3500" dirty="0" err="1"/>
              <a:t>aprendizagem</a:t>
            </a:r>
            <a:r>
              <a:rPr lang="en-US" sz="3500" dirty="0"/>
              <a:t> </a:t>
            </a:r>
            <a:r>
              <a:rPr lang="en-US" sz="3500" dirty="0" err="1"/>
              <a:t>integrada</a:t>
            </a:r>
            <a:r>
              <a:rPr lang="en-US" sz="3500" dirty="0"/>
              <a:t> é vista </a:t>
            </a:r>
            <a:r>
              <a:rPr lang="en-US" sz="3500" dirty="0" err="1"/>
              <a:t>cada</a:t>
            </a:r>
            <a:r>
              <a:rPr lang="en-US" sz="3500" dirty="0"/>
              <a:t> </a:t>
            </a:r>
            <a:r>
              <a:rPr lang="en-US" sz="3500" dirty="0" err="1"/>
              <a:t>vez</a:t>
            </a:r>
            <a:r>
              <a:rPr lang="en-US" sz="3500" dirty="0"/>
              <a:t> </a:t>
            </a:r>
            <a:r>
              <a:rPr lang="en-US" sz="3500" dirty="0" err="1"/>
              <a:t>mais</a:t>
            </a:r>
            <a:r>
              <a:rPr lang="en-US" sz="3500" dirty="0"/>
              <a:t> </a:t>
            </a:r>
            <a:r>
              <a:rPr lang="en-US" sz="3500" dirty="0" err="1"/>
              <a:t>frequentemente</a:t>
            </a:r>
            <a:r>
              <a:rPr lang="en-US" sz="3500" dirty="0"/>
              <a:t> </a:t>
            </a:r>
            <a:r>
              <a:rPr lang="en-US" sz="3500" dirty="0" err="1"/>
              <a:t>como</a:t>
            </a:r>
            <a:r>
              <a:rPr lang="en-US" sz="3500" dirty="0"/>
              <a:t> </a:t>
            </a:r>
            <a:r>
              <a:rPr lang="en-US" sz="3500" dirty="0" err="1"/>
              <a:t>uma</a:t>
            </a:r>
            <a:r>
              <a:rPr lang="en-US" sz="3500" dirty="0"/>
              <a:t> forma </a:t>
            </a:r>
            <a:r>
              <a:rPr lang="en-US" sz="3500" dirty="0" err="1"/>
              <a:t>educativa</a:t>
            </a:r>
            <a:r>
              <a:rPr lang="en-US" sz="3500" dirty="0"/>
              <a:t> </a:t>
            </a:r>
            <a:r>
              <a:rPr lang="en-US" sz="3500" dirty="0" err="1"/>
              <a:t>moderna</a:t>
            </a:r>
            <a:r>
              <a:rPr lang="en-US" sz="3500" dirty="0"/>
              <a:t> </a:t>
            </a:r>
            <a:r>
              <a:rPr lang="en-US" sz="3500" dirty="0" err="1"/>
              <a:t>desenhada</a:t>
            </a:r>
            <a:r>
              <a:rPr lang="en-US" sz="3500" dirty="0"/>
              <a:t> </a:t>
            </a:r>
            <a:r>
              <a:rPr lang="en-US" sz="3500" dirty="0" err="1"/>
              <a:t>para</a:t>
            </a:r>
            <a:r>
              <a:rPr lang="en-US" sz="3500" dirty="0"/>
              <a:t> </a:t>
            </a:r>
            <a:r>
              <a:rPr lang="en-US" sz="3500" dirty="0" err="1"/>
              <a:t>dotar</a:t>
            </a:r>
            <a:r>
              <a:rPr lang="en-US" sz="3500" dirty="0"/>
              <a:t> o </a:t>
            </a:r>
            <a:r>
              <a:rPr lang="en-US" sz="3500" dirty="0" err="1"/>
              <a:t>aluno</a:t>
            </a:r>
            <a:r>
              <a:rPr lang="en-US" sz="3500" dirty="0"/>
              <a:t> de </a:t>
            </a:r>
            <a:r>
              <a:rPr lang="en-US" sz="3500" b="1" dirty="0" err="1"/>
              <a:t>conhecimentos</a:t>
            </a:r>
            <a:r>
              <a:rPr lang="en-US" sz="3500" b="1" dirty="0"/>
              <a:t> e </a:t>
            </a:r>
            <a:r>
              <a:rPr lang="en-US" sz="3500" b="1" dirty="0" err="1"/>
              <a:t>competências</a:t>
            </a:r>
            <a:r>
              <a:rPr lang="en-US" sz="3500" b="1" dirty="0"/>
              <a:t> </a:t>
            </a:r>
            <a:r>
              <a:rPr lang="en-US" sz="3500" b="1" dirty="0" err="1"/>
              <a:t>adequados</a:t>
            </a:r>
            <a:r>
              <a:rPr lang="en-US" sz="3500" b="1" dirty="0"/>
              <a:t> à era global.</a:t>
            </a:r>
            <a:endParaRPr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3500"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7200" dirty="0"/>
              <a:t>Learn now, use now.</a:t>
            </a:r>
            <a:endParaRPr sz="7200" dirty="0"/>
          </a:p>
        </p:txBody>
      </p:sp>
      <p:sp>
        <p:nvSpPr>
          <p:cNvPr id="201" name="Google Shape;201;p4"/>
          <p:cNvSpPr txBox="1"/>
          <p:nvPr/>
        </p:nvSpPr>
        <p:spPr>
          <a:xfrm>
            <a:off x="8479195" y="6176963"/>
            <a:ext cx="609755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Mehisto, Marsh &amp; Frigols (2009)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Google Shape;186;p2" descr="Text&#10;&#10;Description automatically generated with medium confide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0878" y="211827"/>
            <a:ext cx="1708338" cy="787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C:\Users\Utilizador\Downloads\clilpebi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65792" y="299089"/>
            <a:ext cx="1706886" cy="8926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6"/>
          <p:cNvSpPr txBox="1">
            <a:spLocks noGrp="1"/>
          </p:cNvSpPr>
          <p:nvPr>
            <p:ph type="title"/>
          </p:nvPr>
        </p:nvSpPr>
        <p:spPr>
          <a:xfrm>
            <a:off x="1050236" y="775943"/>
            <a:ext cx="10515600" cy="1092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0070C0"/>
                </a:solidFill>
              </a:rPr>
              <a:t>4 princípios-chave (os 4 Cs)</a:t>
            </a:r>
            <a:endParaRPr b="1">
              <a:solidFill>
                <a:srgbClr val="0070C0"/>
              </a:solidFill>
            </a:endParaRPr>
          </a:p>
        </p:txBody>
      </p:sp>
      <p:sp>
        <p:nvSpPr>
          <p:cNvPr id="227" name="Google Shape;227;p6"/>
          <p:cNvSpPr txBox="1">
            <a:spLocks noGrp="1"/>
          </p:cNvSpPr>
          <p:nvPr>
            <p:ph type="body" idx="1"/>
          </p:nvPr>
        </p:nvSpPr>
        <p:spPr>
          <a:xfrm>
            <a:off x="410817" y="1643270"/>
            <a:ext cx="11370366" cy="4823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228600" lvl="0" indent="-11747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b="1"/>
          </a:p>
          <a:p>
            <a:pPr marL="228600" lvl="0" indent="-22860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Char char="•"/>
            </a:pPr>
            <a:r>
              <a:rPr lang="en-US" sz="4000" b="1">
                <a:solidFill>
                  <a:srgbClr val="0070C0"/>
                </a:solidFill>
              </a:rPr>
              <a:t>Content</a:t>
            </a:r>
            <a:r>
              <a:rPr lang="en-US" sz="4000"/>
              <a:t> or subject learning – aquisição de conhecimentos e  competências  centrais para o processo de aprendizagem.</a:t>
            </a:r>
            <a:endParaRPr sz="4000"/>
          </a:p>
          <a:p>
            <a:pPr marL="228600" lvl="0" indent="-22860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4000"/>
              <a:t>Challenging </a:t>
            </a:r>
            <a:r>
              <a:rPr lang="en-US" sz="4000" b="1">
                <a:solidFill>
                  <a:srgbClr val="0070C0"/>
                </a:solidFill>
              </a:rPr>
              <a:t>Cognition</a:t>
            </a:r>
            <a:r>
              <a:rPr lang="en-US" sz="4000"/>
              <a:t> processes –  independentemente das capacidades dos alunos. </a:t>
            </a:r>
            <a:endParaRPr/>
          </a:p>
          <a:p>
            <a:pPr marL="228600" lvl="0" indent="-22860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4000"/>
              <a:t>A língua é um meio de </a:t>
            </a:r>
            <a:r>
              <a:rPr lang="en-US" sz="4000" b="1">
                <a:solidFill>
                  <a:srgbClr val="0070C0"/>
                </a:solidFill>
              </a:rPr>
              <a:t>Communication</a:t>
            </a:r>
            <a:r>
              <a:rPr lang="en-US" sz="4000"/>
              <a:t> e de aprendizagem. </a:t>
            </a:r>
            <a:endParaRPr sz="4000"/>
          </a:p>
          <a:p>
            <a:pPr marL="228600" lvl="0" indent="-22860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4000"/>
              <a:t>Estudar um tema através da língua de uma </a:t>
            </a:r>
            <a:r>
              <a:rPr lang="en-US" sz="4000" b="1">
                <a:solidFill>
                  <a:srgbClr val="0070C0"/>
                </a:solidFill>
              </a:rPr>
              <a:t>Culture</a:t>
            </a:r>
            <a:r>
              <a:rPr lang="en-US" sz="4000"/>
              <a:t> diferente abre caminho à compreensão e à tolerância relativamente às diferentes perspetivas de olhar o mundo.</a:t>
            </a:r>
            <a:endParaRPr/>
          </a:p>
          <a:p>
            <a:pPr marL="228600" lvl="0" indent="-10160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3200"/>
          </a:p>
        </p:txBody>
      </p:sp>
      <p:pic>
        <p:nvPicPr>
          <p:cNvPr id="5" name="Google Shape;186;p2" descr="Text&#10;&#10;Description automatically generated with medium confide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0878" y="211827"/>
            <a:ext cx="1708338" cy="787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 descr="C:\Users\Utilizador\Downloads\clilpebi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65792" y="299089"/>
            <a:ext cx="1706886" cy="8926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8970" y="722187"/>
            <a:ext cx="10515600" cy="1252918"/>
          </a:xfrm>
        </p:spPr>
        <p:txBody>
          <a:bodyPr>
            <a:normAutofit/>
          </a:bodyPr>
          <a:lstStyle/>
          <a:p>
            <a:r>
              <a:rPr lang="pt-PT" sz="4400" b="1" dirty="0" smtClean="0">
                <a:solidFill>
                  <a:srgbClr val="0070C0"/>
                </a:solidFill>
              </a:rPr>
              <a:t>Benefícios do projeto </a:t>
            </a:r>
            <a:r>
              <a:rPr lang="pt-PT" sz="4400" b="1" dirty="0" smtClean="0">
                <a:solidFill>
                  <a:srgbClr val="0070C0"/>
                </a:solidFill>
              </a:rPr>
              <a:t>PEBI/CLIL</a:t>
            </a:r>
            <a:endParaRPr lang="pt-PT" sz="4400" b="1" dirty="0">
              <a:solidFill>
                <a:srgbClr val="0070C0"/>
              </a:solidFill>
            </a:endParaRP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46506" y="2285175"/>
            <a:ext cx="10515600" cy="1500187"/>
          </a:xfrm>
        </p:spPr>
        <p:txBody>
          <a:bodyPr>
            <a:normAutofit fontScale="25000" lnSpcReduction="20000"/>
          </a:bodyPr>
          <a:lstStyle/>
          <a:p>
            <a:r>
              <a:rPr lang="pt-PT" sz="12800" dirty="0" smtClean="0">
                <a:solidFill>
                  <a:schemeClr val="dk1"/>
                </a:solidFill>
              </a:rPr>
              <a:t>- Melhora </a:t>
            </a:r>
            <a:r>
              <a:rPr lang="pt-PT" sz="12800" dirty="0" smtClean="0">
                <a:solidFill>
                  <a:schemeClr val="dk1"/>
                </a:solidFill>
              </a:rPr>
              <a:t>a proficiência na língua estrangeira</a:t>
            </a:r>
          </a:p>
          <a:p>
            <a:r>
              <a:rPr lang="pt-PT" sz="12800" dirty="0" smtClean="0">
                <a:solidFill>
                  <a:schemeClr val="dk1"/>
                </a:solidFill>
              </a:rPr>
              <a:t>- Promove </a:t>
            </a:r>
            <a:r>
              <a:rPr lang="pt-PT" sz="12800" dirty="0" smtClean="0">
                <a:solidFill>
                  <a:schemeClr val="dk1"/>
                </a:solidFill>
              </a:rPr>
              <a:t>a aprendizagem ativa e significativa</a:t>
            </a:r>
          </a:p>
          <a:p>
            <a:r>
              <a:rPr lang="pt-PT" sz="12800" dirty="0" smtClean="0">
                <a:solidFill>
                  <a:schemeClr val="dk1"/>
                </a:solidFill>
              </a:rPr>
              <a:t>- Desenvolve </a:t>
            </a:r>
            <a:r>
              <a:rPr lang="pt-PT" sz="12800" dirty="0" smtClean="0">
                <a:solidFill>
                  <a:schemeClr val="dk1"/>
                </a:solidFill>
              </a:rPr>
              <a:t>competências cognitivas e metacognitivas</a:t>
            </a:r>
          </a:p>
          <a:p>
            <a:r>
              <a:rPr lang="pt-PT" sz="12800" dirty="0" smtClean="0">
                <a:solidFill>
                  <a:schemeClr val="dk1"/>
                </a:solidFill>
              </a:rPr>
              <a:t>- Facilita </a:t>
            </a:r>
            <a:r>
              <a:rPr lang="pt-PT" sz="12800" dirty="0" smtClean="0">
                <a:solidFill>
                  <a:schemeClr val="dk1"/>
                </a:solidFill>
              </a:rPr>
              <a:t>a aquisição de conhecimentos em contexto</a:t>
            </a:r>
          </a:p>
          <a:p>
            <a:r>
              <a:rPr lang="pt-PT" sz="12800" dirty="0" smtClean="0">
                <a:solidFill>
                  <a:schemeClr val="dk1"/>
                </a:solidFill>
              </a:rPr>
              <a:t>- Prepara </a:t>
            </a:r>
            <a:r>
              <a:rPr lang="pt-PT" sz="12800" dirty="0" smtClean="0">
                <a:solidFill>
                  <a:schemeClr val="dk1"/>
                </a:solidFill>
              </a:rPr>
              <a:t>os alunos para um mundo globalizado</a:t>
            </a:r>
          </a:p>
          <a:p>
            <a:endParaRPr lang="pt-PT" dirty="0"/>
          </a:p>
        </p:txBody>
      </p:sp>
      <p:pic>
        <p:nvPicPr>
          <p:cNvPr id="4" name="Google Shape;186;p2" descr="Text&#10;&#10;Description automatically generated with medium confidenc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00878" y="211827"/>
            <a:ext cx="1708338" cy="787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C:\Users\Utilizador\Downloads\clilpeb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65792" y="299089"/>
            <a:ext cx="1706886" cy="8926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244</Words>
  <Application>Microsoft Office PowerPoint</Application>
  <PresentationFormat>Personalizados</PresentationFormat>
  <Paragraphs>26</Paragraphs>
  <Slides>5</Slides>
  <Notes>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PEBI – Programa Escolas Bilingues (parceria DGE e British Council) </vt:lpstr>
      <vt:lpstr>O que é CLIL?</vt:lpstr>
      <vt:lpstr>Aprendizagem integrada</vt:lpstr>
      <vt:lpstr>4 princípios-chave (os 4 Cs)</vt:lpstr>
      <vt:lpstr>Benefícios do projeto PEBI/CLIL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PEBI – Programa Escolas Bilingues (parceria DGE e British Council)</dc:title>
  <dc:creator>David Freitas</dc:creator>
  <cp:lastModifiedBy>Utilizador</cp:lastModifiedBy>
  <cp:revision>3</cp:revision>
  <dcterms:created xsi:type="dcterms:W3CDTF">2023-11-20T14:29:14Z</dcterms:created>
  <dcterms:modified xsi:type="dcterms:W3CDTF">2024-11-28T12:04:40Z</dcterms:modified>
</cp:coreProperties>
</file>